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73" r:id="rId4"/>
    <p:sldId id="275" r:id="rId5"/>
    <p:sldId id="276" r:id="rId6"/>
    <p:sldId id="277" r:id="rId7"/>
    <p:sldId id="274" r:id="rId8"/>
    <p:sldId id="264" r:id="rId9"/>
  </p:sldIdLst>
  <p:sldSz cx="5759450" cy="3240088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Malgun Gothic" panose="020B0503020000020004" pitchFamily="34" charset="-127"/>
      <p:regular r:id="rId19"/>
      <p:bold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32877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1pPr>
    <a:lvl2pPr marL="216438" algn="l" defTabSz="432877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2pPr>
    <a:lvl3pPr marL="432877" algn="l" defTabSz="432877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3pPr>
    <a:lvl4pPr marL="649315" algn="l" defTabSz="432877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4pPr>
    <a:lvl5pPr marL="865754" algn="l" defTabSz="432877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5pPr>
    <a:lvl6pPr marL="1082192" algn="l" defTabSz="432877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6pPr>
    <a:lvl7pPr marL="1298631" algn="l" defTabSz="432877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7pPr>
    <a:lvl8pPr marL="1515069" algn="l" defTabSz="432877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8pPr>
    <a:lvl9pPr marL="1731508" algn="l" defTabSz="432877" rtl="0" eaLnBrk="1" latinLnBrk="0" hangingPunct="1">
      <a:defRPr sz="8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7" userDrawn="1">
          <p15:clr>
            <a:srgbClr val="A4A3A4"/>
          </p15:clr>
        </p15:guide>
        <p15:guide id="2" pos="17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5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5" autoAdjust="0"/>
    <p:restoredTop sz="91398" autoAdjust="0"/>
  </p:normalViewPr>
  <p:slideViewPr>
    <p:cSldViewPr>
      <p:cViewPr>
        <p:scale>
          <a:sx n="105" d="100"/>
          <a:sy n="105" d="100"/>
        </p:scale>
        <p:origin x="-202" y="-34"/>
      </p:cViewPr>
      <p:guideLst>
        <p:guide orient="horz" pos="957"/>
        <p:guide pos="17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AED8-392E-4C54-A369-3134578882BD}" type="datetimeFigureOut">
              <a:rPr lang="en-US" smtClean="0"/>
              <a:t>11/26/2020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09C59-EC18-494F-A679-F4CFE82A45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2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877" rtl="0" eaLnBrk="1" latinLnBrk="0" hangingPunct="1">
      <a:defRPr sz="568" kern="1200">
        <a:solidFill>
          <a:schemeClr val="tx1"/>
        </a:solidFill>
        <a:latin typeface="+mn-lt"/>
        <a:ea typeface="+mn-ea"/>
        <a:cs typeface="+mn-cs"/>
      </a:defRPr>
    </a:lvl1pPr>
    <a:lvl2pPr marL="216438" algn="l" defTabSz="432877" rtl="0" eaLnBrk="1" latinLnBrk="0" hangingPunct="1">
      <a:defRPr sz="568" kern="1200">
        <a:solidFill>
          <a:schemeClr val="tx1"/>
        </a:solidFill>
        <a:latin typeface="+mn-lt"/>
        <a:ea typeface="+mn-ea"/>
        <a:cs typeface="+mn-cs"/>
      </a:defRPr>
    </a:lvl2pPr>
    <a:lvl3pPr marL="432877" algn="l" defTabSz="432877" rtl="0" eaLnBrk="1" latinLnBrk="0" hangingPunct="1">
      <a:defRPr sz="568" kern="1200">
        <a:solidFill>
          <a:schemeClr val="tx1"/>
        </a:solidFill>
        <a:latin typeface="+mn-lt"/>
        <a:ea typeface="+mn-ea"/>
        <a:cs typeface="+mn-cs"/>
      </a:defRPr>
    </a:lvl3pPr>
    <a:lvl4pPr marL="649315" algn="l" defTabSz="432877" rtl="0" eaLnBrk="1" latinLnBrk="0" hangingPunct="1">
      <a:defRPr sz="568" kern="1200">
        <a:solidFill>
          <a:schemeClr val="tx1"/>
        </a:solidFill>
        <a:latin typeface="+mn-lt"/>
        <a:ea typeface="+mn-ea"/>
        <a:cs typeface="+mn-cs"/>
      </a:defRPr>
    </a:lvl4pPr>
    <a:lvl5pPr marL="865754" algn="l" defTabSz="432877" rtl="0" eaLnBrk="1" latinLnBrk="0" hangingPunct="1">
      <a:defRPr sz="568" kern="1200">
        <a:solidFill>
          <a:schemeClr val="tx1"/>
        </a:solidFill>
        <a:latin typeface="+mn-lt"/>
        <a:ea typeface="+mn-ea"/>
        <a:cs typeface="+mn-cs"/>
      </a:defRPr>
    </a:lvl5pPr>
    <a:lvl6pPr marL="1082192" algn="l" defTabSz="432877" rtl="0" eaLnBrk="1" latinLnBrk="0" hangingPunct="1">
      <a:defRPr sz="568" kern="1200">
        <a:solidFill>
          <a:schemeClr val="tx1"/>
        </a:solidFill>
        <a:latin typeface="+mn-lt"/>
        <a:ea typeface="+mn-ea"/>
        <a:cs typeface="+mn-cs"/>
      </a:defRPr>
    </a:lvl6pPr>
    <a:lvl7pPr marL="1298631" algn="l" defTabSz="432877" rtl="0" eaLnBrk="1" latinLnBrk="0" hangingPunct="1">
      <a:defRPr sz="568" kern="1200">
        <a:solidFill>
          <a:schemeClr val="tx1"/>
        </a:solidFill>
        <a:latin typeface="+mn-lt"/>
        <a:ea typeface="+mn-ea"/>
        <a:cs typeface="+mn-cs"/>
      </a:defRPr>
    </a:lvl7pPr>
    <a:lvl8pPr marL="1515069" algn="l" defTabSz="432877" rtl="0" eaLnBrk="1" latinLnBrk="0" hangingPunct="1">
      <a:defRPr sz="568" kern="1200">
        <a:solidFill>
          <a:schemeClr val="tx1"/>
        </a:solidFill>
        <a:latin typeface="+mn-lt"/>
        <a:ea typeface="+mn-ea"/>
        <a:cs typeface="+mn-cs"/>
      </a:defRPr>
    </a:lvl8pPr>
    <a:lvl9pPr marL="1731508" algn="l" defTabSz="432877" rtl="0" eaLnBrk="1" latinLnBrk="0" hangingPunct="1">
      <a:defRPr sz="56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Charges – 1005 in 2019</a:t>
            </a:r>
            <a:r>
              <a:rPr lang="en-CA" baseline="0" dirty="0" smtClean="0"/>
              <a:t> and 604 in 2020</a:t>
            </a:r>
          </a:p>
          <a:p>
            <a:r>
              <a:rPr lang="en-CA" baseline="0" dirty="0" smtClean="0"/>
              <a:t>Impaired – 9% in 2019 and 10% in 2020</a:t>
            </a:r>
          </a:p>
          <a:p>
            <a:r>
              <a:rPr lang="en-CA" baseline="0" dirty="0" smtClean="0"/>
              <a:t>Intimate Partner Violence – 12% in 2019 and 27% in 2020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9C59-EC18-494F-A679-F4CFE82A45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2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56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accepted judicial deference to state pandemic rules 1918 matters</a:t>
            </a:r>
          </a:p>
          <a:p>
            <a:r>
              <a:rPr lang="en-CA" sz="568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1893 Scottish supreme court ruling in regards to swearing Oaths</a:t>
            </a:r>
            <a:r>
              <a:rPr lang="en-CA" sz="568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re: kissing bibles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9C59-EC18-494F-A679-F4CFE82A45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1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Playing catch</a:t>
            </a:r>
            <a:r>
              <a:rPr lang="en-CA" baseline="0" dirty="0" smtClean="0"/>
              <a:t> up: More summons and subpoenas to be served</a:t>
            </a:r>
          </a:p>
          <a:p>
            <a:r>
              <a:rPr lang="en-CA" baseline="0" dirty="0" smtClean="0"/>
              <a:t>Alternatives: Digital Testimony (Suites in 11, 12, 20 Division with areas reserved in 3 District) Training to be provided</a:t>
            </a:r>
          </a:p>
          <a:p>
            <a:r>
              <a:rPr lang="en-CA" baseline="0" dirty="0" smtClean="0"/>
              <a:t>Additional Tiers at POA with use of remote testimony will help with Provincial Offence Backlogs</a:t>
            </a:r>
          </a:p>
          <a:p>
            <a:r>
              <a:rPr lang="en-CA" baseline="0" dirty="0" smtClean="0"/>
              <a:t>Virtual Court: Accused now gets released and court dates become Milestones to be arranged through crown and defence. Certain aspects are determined to be due at phases into a case and can virtually </a:t>
            </a:r>
            <a:r>
              <a:rPr lang="en-CA" baseline="0" dirty="0" err="1" smtClean="0"/>
              <a:t>manouever</a:t>
            </a:r>
            <a:r>
              <a:rPr lang="en-CA" baseline="0" dirty="0" smtClean="0"/>
              <a:t> through the system right up to final resolution, without an in person appearance.</a:t>
            </a:r>
          </a:p>
          <a:p>
            <a:r>
              <a:rPr lang="en-CA" baseline="0" dirty="0" err="1" smtClean="0"/>
              <a:t>Covid</a:t>
            </a:r>
            <a:r>
              <a:rPr lang="en-CA" baseline="0" dirty="0" smtClean="0"/>
              <a:t> provided us enormous pivot possibilities in Court, CBRG and CLU. I will get to one example a bit further , but we have gone to Digital Intake for </a:t>
            </a:r>
            <a:r>
              <a:rPr lang="en-CA" baseline="0" dirty="0" err="1" smtClean="0"/>
              <a:t>informations</a:t>
            </a:r>
            <a:r>
              <a:rPr lang="en-CA" baseline="0" dirty="0" smtClean="0"/>
              <a:t>, Digital transfer of documents and elimination of certified document requirements.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09C59-EC18-494F-A679-F4CFE82A45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6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62" y="943620"/>
            <a:ext cx="4589562" cy="65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923" y="1721297"/>
            <a:ext cx="3779639" cy="7762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14626" y="121645"/>
            <a:ext cx="1214884" cy="25917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974" y="121645"/>
            <a:ext cx="3554661" cy="25917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22" y="1951928"/>
            <a:ext cx="4589562" cy="603298"/>
          </a:xfrm>
        </p:spPr>
        <p:txBody>
          <a:bodyPr anchor="t"/>
          <a:lstStyle>
            <a:lvl1pPr algn="l">
              <a:defRPr sz="236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22" y="1287457"/>
            <a:ext cx="4589562" cy="664471"/>
          </a:xfrm>
        </p:spPr>
        <p:txBody>
          <a:bodyPr anchor="b"/>
          <a:lstStyle>
            <a:lvl1pPr marL="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1pPr>
            <a:lvl2pPr marL="269972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539943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809915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58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29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974" y="708769"/>
            <a:ext cx="2384772" cy="2004664"/>
          </a:xfrm>
        </p:spPr>
        <p:txBody>
          <a:bodyPr/>
          <a:lstStyle>
            <a:lvl1pPr>
              <a:defRPr sz="1653"/>
            </a:lvl1pPr>
            <a:lvl2pPr>
              <a:defRPr sz="1417"/>
            </a:lvl2pPr>
            <a:lvl3pPr>
              <a:defRPr sz="1181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38" y="708769"/>
            <a:ext cx="2384772" cy="2004664"/>
          </a:xfrm>
        </p:spPr>
        <p:txBody>
          <a:bodyPr/>
          <a:lstStyle>
            <a:lvl1pPr>
              <a:defRPr sz="1653"/>
            </a:lvl1pPr>
            <a:lvl2pPr>
              <a:defRPr sz="1417"/>
            </a:lvl2pPr>
            <a:lvl3pPr>
              <a:defRPr sz="1181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974" y="679941"/>
            <a:ext cx="2385710" cy="28336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69972" indent="0">
              <a:buNone/>
              <a:defRPr sz="1181" b="1"/>
            </a:lvl2pPr>
            <a:lvl3pPr marL="539943" indent="0">
              <a:buNone/>
              <a:defRPr sz="1063" b="1"/>
            </a:lvl3pPr>
            <a:lvl4pPr marL="809915" indent="0">
              <a:buNone/>
              <a:defRPr sz="945" b="1"/>
            </a:lvl4pPr>
            <a:lvl5pPr marL="1079886" indent="0">
              <a:buNone/>
              <a:defRPr sz="945" b="1"/>
            </a:lvl5pPr>
            <a:lvl6pPr marL="1349858" indent="0">
              <a:buNone/>
              <a:defRPr sz="945" b="1"/>
            </a:lvl6pPr>
            <a:lvl7pPr marL="1619829" indent="0">
              <a:buNone/>
              <a:defRPr sz="945" b="1"/>
            </a:lvl7pPr>
            <a:lvl8pPr marL="1889801" indent="0">
              <a:buNone/>
              <a:defRPr sz="945" b="1"/>
            </a:lvl8pPr>
            <a:lvl9pPr marL="2159773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974" y="963307"/>
            <a:ext cx="2385710" cy="1750126"/>
          </a:xfrm>
        </p:spPr>
        <p:txBody>
          <a:bodyPr/>
          <a:lstStyle>
            <a:lvl1pPr>
              <a:defRPr sz="1417"/>
            </a:lvl1pPr>
            <a:lvl2pPr>
              <a:defRPr sz="1181"/>
            </a:lvl2pPr>
            <a:lvl3pPr>
              <a:defRPr sz="1063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42864" y="679941"/>
            <a:ext cx="2386647" cy="28336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69972" indent="0">
              <a:buNone/>
              <a:defRPr sz="1181" b="1"/>
            </a:lvl2pPr>
            <a:lvl3pPr marL="539943" indent="0">
              <a:buNone/>
              <a:defRPr sz="1063" b="1"/>
            </a:lvl3pPr>
            <a:lvl4pPr marL="809915" indent="0">
              <a:buNone/>
              <a:defRPr sz="945" b="1"/>
            </a:lvl4pPr>
            <a:lvl5pPr marL="1079886" indent="0">
              <a:buNone/>
              <a:defRPr sz="945" b="1"/>
            </a:lvl5pPr>
            <a:lvl6pPr marL="1349858" indent="0">
              <a:buNone/>
              <a:defRPr sz="945" b="1"/>
            </a:lvl6pPr>
            <a:lvl7pPr marL="1619829" indent="0">
              <a:buNone/>
              <a:defRPr sz="945" b="1"/>
            </a:lvl7pPr>
            <a:lvl8pPr marL="1889801" indent="0">
              <a:buNone/>
              <a:defRPr sz="945" b="1"/>
            </a:lvl8pPr>
            <a:lvl9pPr marL="2159773" indent="0">
              <a:buNone/>
              <a:defRPr sz="9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42864" y="963307"/>
            <a:ext cx="2386647" cy="1750126"/>
          </a:xfrm>
        </p:spPr>
        <p:txBody>
          <a:bodyPr/>
          <a:lstStyle>
            <a:lvl1pPr>
              <a:defRPr sz="1417"/>
            </a:lvl1pPr>
            <a:lvl2pPr>
              <a:defRPr sz="1181"/>
            </a:lvl2pPr>
            <a:lvl3pPr>
              <a:defRPr sz="1063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5" y="120941"/>
            <a:ext cx="1776393" cy="514701"/>
          </a:xfrm>
        </p:spPr>
        <p:txBody>
          <a:bodyPr anchor="b"/>
          <a:lstStyle>
            <a:lvl1pPr algn="l">
              <a:defRPr sz="11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048" y="120941"/>
            <a:ext cx="3018462" cy="2592493"/>
          </a:xfrm>
        </p:spPr>
        <p:txBody>
          <a:bodyPr/>
          <a:lstStyle>
            <a:lvl1pPr>
              <a:defRPr sz="1889"/>
            </a:lvl1pPr>
            <a:lvl2pPr>
              <a:defRPr sz="1653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975" y="635643"/>
            <a:ext cx="1776393" cy="2077791"/>
          </a:xfrm>
        </p:spPr>
        <p:txBody>
          <a:bodyPr/>
          <a:lstStyle>
            <a:lvl1pPr marL="0" indent="0">
              <a:buNone/>
              <a:defRPr sz="827"/>
            </a:lvl1pPr>
            <a:lvl2pPr marL="269972" indent="0">
              <a:buNone/>
              <a:defRPr sz="709"/>
            </a:lvl2pPr>
            <a:lvl3pPr marL="539943" indent="0">
              <a:buNone/>
              <a:defRPr sz="591"/>
            </a:lvl3pPr>
            <a:lvl4pPr marL="809915" indent="0">
              <a:buNone/>
              <a:defRPr sz="532"/>
            </a:lvl4pPr>
            <a:lvl5pPr marL="1079886" indent="0">
              <a:buNone/>
              <a:defRPr sz="532"/>
            </a:lvl5pPr>
            <a:lvl6pPr marL="1349858" indent="0">
              <a:buNone/>
              <a:defRPr sz="532"/>
            </a:lvl6pPr>
            <a:lvl7pPr marL="1619829" indent="0">
              <a:buNone/>
              <a:defRPr sz="532"/>
            </a:lvl7pPr>
            <a:lvl8pPr marL="1889801" indent="0">
              <a:buNone/>
              <a:defRPr sz="532"/>
            </a:lvl8pPr>
            <a:lvl9pPr marL="2159773" indent="0">
              <a:buNone/>
              <a:defRPr sz="5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36" y="2126308"/>
            <a:ext cx="3239691" cy="251023"/>
          </a:xfrm>
        </p:spPr>
        <p:txBody>
          <a:bodyPr anchor="b"/>
          <a:lstStyle>
            <a:lvl1pPr algn="l">
              <a:defRPr sz="118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58336" y="271414"/>
            <a:ext cx="3239691" cy="1822550"/>
          </a:xfrm>
        </p:spPr>
        <p:txBody>
          <a:bodyPr/>
          <a:lstStyle>
            <a:lvl1pPr marL="0" indent="0">
              <a:buNone/>
              <a:defRPr sz="1889"/>
            </a:lvl1pPr>
            <a:lvl2pPr marL="269972" indent="0">
              <a:buNone/>
              <a:defRPr sz="1653"/>
            </a:lvl2pPr>
            <a:lvl3pPr marL="539943" indent="0">
              <a:buNone/>
              <a:defRPr sz="1417"/>
            </a:lvl3pPr>
            <a:lvl4pPr marL="809915" indent="0">
              <a:buNone/>
              <a:defRPr sz="1181"/>
            </a:lvl4pPr>
            <a:lvl5pPr marL="1079886" indent="0">
              <a:buNone/>
              <a:defRPr sz="1181"/>
            </a:lvl5pPr>
            <a:lvl6pPr marL="1349858" indent="0">
              <a:buNone/>
              <a:defRPr sz="1181"/>
            </a:lvl6pPr>
            <a:lvl7pPr marL="1619829" indent="0">
              <a:buNone/>
              <a:defRPr sz="1181"/>
            </a:lvl7pPr>
            <a:lvl8pPr marL="1889801" indent="0">
              <a:buNone/>
              <a:defRPr sz="1181"/>
            </a:lvl8pPr>
            <a:lvl9pPr marL="2159773" indent="0">
              <a:buNone/>
              <a:defRPr sz="1181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8336" y="2377331"/>
            <a:ext cx="3239691" cy="356494"/>
          </a:xfrm>
        </p:spPr>
        <p:txBody>
          <a:bodyPr/>
          <a:lstStyle>
            <a:lvl1pPr marL="0" indent="0">
              <a:buNone/>
              <a:defRPr sz="827"/>
            </a:lvl1pPr>
            <a:lvl2pPr marL="269972" indent="0">
              <a:buNone/>
              <a:defRPr sz="709"/>
            </a:lvl2pPr>
            <a:lvl3pPr marL="539943" indent="0">
              <a:buNone/>
              <a:defRPr sz="591"/>
            </a:lvl3pPr>
            <a:lvl4pPr marL="809915" indent="0">
              <a:buNone/>
              <a:defRPr sz="532"/>
            </a:lvl4pPr>
            <a:lvl5pPr marL="1079886" indent="0">
              <a:buNone/>
              <a:defRPr sz="532"/>
            </a:lvl5pPr>
            <a:lvl6pPr marL="1349858" indent="0">
              <a:buNone/>
              <a:defRPr sz="532"/>
            </a:lvl6pPr>
            <a:lvl7pPr marL="1619829" indent="0">
              <a:buNone/>
              <a:defRPr sz="532"/>
            </a:lvl7pPr>
            <a:lvl8pPr marL="1889801" indent="0">
              <a:buNone/>
              <a:defRPr sz="532"/>
            </a:lvl8pPr>
            <a:lvl9pPr marL="2159773" indent="0">
              <a:buNone/>
              <a:defRPr sz="5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975" y="121644"/>
            <a:ext cx="4859536" cy="50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975" y="708769"/>
            <a:ext cx="4859536" cy="20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9974" y="2815390"/>
            <a:ext cx="1259880" cy="161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4824" y="2815390"/>
            <a:ext cx="1709837" cy="161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69630" y="2815390"/>
            <a:ext cx="1259880" cy="161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9943" rtl="0" eaLnBrk="1" latinLnBrk="0" hangingPunct="1">
        <a:spcBef>
          <a:spcPct val="0"/>
        </a:spcBef>
        <a:buNone/>
        <a:defRPr sz="25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79" indent="-202479" algn="l" defTabSz="539943" rtl="0" eaLnBrk="1" latinLnBrk="0" hangingPunct="1">
        <a:spcBef>
          <a:spcPct val="20000"/>
        </a:spcBef>
        <a:buFont typeface="Arial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38704" indent="-168732" algn="l" defTabSz="539943" rtl="0" eaLnBrk="1" latinLnBrk="0" hangingPunct="1">
        <a:spcBef>
          <a:spcPct val="20000"/>
        </a:spcBef>
        <a:buFont typeface="Arial" pitchFamily="34" charset="0"/>
        <a:buChar char="–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674929" indent="-134986" algn="l" defTabSz="539943" rtl="0" eaLnBrk="1" latinLnBrk="0" hangingPunct="1">
        <a:spcBef>
          <a:spcPct val="20000"/>
        </a:spcBef>
        <a:buFont typeface="Arial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944901" indent="-134986" algn="l" defTabSz="539943" rtl="0" eaLnBrk="1" latinLnBrk="0" hangingPunct="1">
        <a:spcBef>
          <a:spcPct val="20000"/>
        </a:spcBef>
        <a:buFont typeface="Arial" pitchFamily="34" charset="0"/>
        <a:buChar char="–"/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214872" indent="-134986" algn="l" defTabSz="539943" rtl="0" eaLnBrk="1" latinLnBrk="0" hangingPunct="1">
        <a:spcBef>
          <a:spcPct val="20000"/>
        </a:spcBef>
        <a:buFont typeface="Arial" pitchFamily="34" charset="0"/>
        <a:buChar char="»"/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484844" indent="-134986" algn="l" defTabSz="539943" rtl="0" eaLnBrk="1" latinLnBrk="0" hangingPunct="1">
        <a:spcBef>
          <a:spcPct val="20000"/>
        </a:spcBef>
        <a:buFont typeface="Arial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754816" indent="-134986" algn="l" defTabSz="539943" rtl="0" eaLnBrk="1" latinLnBrk="0" hangingPunct="1">
        <a:spcBef>
          <a:spcPct val="20000"/>
        </a:spcBef>
        <a:buFont typeface="Arial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024787" indent="-134986" algn="l" defTabSz="539943" rtl="0" eaLnBrk="1" latinLnBrk="0" hangingPunct="1">
        <a:spcBef>
          <a:spcPct val="20000"/>
        </a:spcBef>
        <a:buFont typeface="Arial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294759" indent="-134986" algn="l" defTabSz="539943" rtl="0" eaLnBrk="1" latinLnBrk="0" hangingPunct="1">
        <a:spcBef>
          <a:spcPct val="20000"/>
        </a:spcBef>
        <a:buFont typeface="Arial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994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53994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39943" algn="l" defTabSz="53994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09915" algn="l" defTabSz="53994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6" algn="l" defTabSz="53994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49858" algn="l" defTabSz="53994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19829" algn="l" defTabSz="53994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1" algn="l" defTabSz="53994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3" algn="l" defTabSz="53994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50926" y="2019251"/>
            <a:ext cx="461853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CA" altLang="en-US" sz="2800" dirty="0" err="1">
                <a:solidFill>
                  <a:srgbClr val="FFC000"/>
                </a:solidFill>
              </a:rPr>
              <a:t>Halton</a:t>
            </a:r>
            <a:r>
              <a:rPr lang="en-CA" altLang="en-US" sz="2800" dirty="0">
                <a:solidFill>
                  <a:srgbClr val="FFC000"/>
                </a:solidFill>
              </a:rPr>
              <a:t> Courts in the age of </a:t>
            </a:r>
            <a:r>
              <a:rPr lang="en-CA" altLang="en-US" sz="2800" dirty="0" smtClean="0">
                <a:solidFill>
                  <a:srgbClr val="FFC000"/>
                </a:solidFill>
              </a:rPr>
              <a:t>COVID-19</a:t>
            </a:r>
            <a:endParaRPr lang="en-CA" altLang="en-US" sz="2800" dirty="0">
              <a:solidFill>
                <a:srgbClr val="FFC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4590" y="3150035"/>
            <a:ext cx="6130664" cy="90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C99FB55-4F5C-C84F-91E1-CBAD2B9D0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1" y="2353039"/>
            <a:ext cx="639695" cy="64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99303" y="934244"/>
            <a:ext cx="4734691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Decrease in total number of charges laid as compared to 2019 statistics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Increase in Impaired Operation and Intimate Partner Violence as compared to 2019 statistics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CA" sz="1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endParaRPr lang="en-CA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1844" y="321632"/>
            <a:ext cx="5095763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CA" sz="2400" spc="352" dirty="0" smtClean="0">
                <a:solidFill>
                  <a:srgbClr val="FFCC06"/>
                </a:solidFill>
                <a:latin typeface="Malgun Gothic" pitchFamily="34" charset="-127"/>
                <a:ea typeface="Malgun Gothic" pitchFamily="34" charset="-127"/>
                <a:cs typeface="Arial" panose="020B0604020202020204" pitchFamily="34" charset="0"/>
              </a:rPr>
              <a:t>Statistical Impacts</a:t>
            </a:r>
            <a:endParaRPr lang="en-US" sz="2400" spc="352" dirty="0">
              <a:solidFill>
                <a:srgbClr val="FFCC06"/>
              </a:solidFill>
              <a:latin typeface="Malgun Gothic" pitchFamily="34" charset="-127"/>
              <a:ea typeface="Malgun Gothic" pitchFamily="34" charset="-127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E915377-B314-F042-AB89-401C7A14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7769" y="3148874"/>
            <a:ext cx="6130664" cy="90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C77558-8F2F-814D-BB7B-8F39C773E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94" y="2683633"/>
            <a:ext cx="387226" cy="3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99303" y="934244"/>
            <a:ext cx="4734691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CA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1844" y="248444"/>
            <a:ext cx="5095763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CA" sz="2400" spc="352" dirty="0" smtClean="0">
                <a:solidFill>
                  <a:srgbClr val="FFCC06"/>
                </a:solidFill>
                <a:latin typeface="Malgun Gothic" pitchFamily="34" charset="-127"/>
                <a:ea typeface="Malgun Gothic" pitchFamily="34" charset="-127"/>
                <a:cs typeface="Arial" panose="020B0604020202020204" pitchFamily="34" charset="0"/>
              </a:rPr>
              <a:t>Interim Approach </a:t>
            </a:r>
            <a:endParaRPr lang="en-US" sz="2400" spc="352" dirty="0">
              <a:solidFill>
                <a:srgbClr val="FFCC06"/>
              </a:solidFill>
              <a:latin typeface="Malgun Gothic" pitchFamily="34" charset="-127"/>
              <a:ea typeface="Malgun Gothic" pitchFamily="34" charset="-127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E915377-B314-F042-AB89-401C7A14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7769" y="3148874"/>
            <a:ext cx="6130664" cy="90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C77558-8F2F-814D-BB7B-8F39C773E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94" y="2683633"/>
            <a:ext cx="387226" cy="388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303" y="858044"/>
            <a:ext cx="4437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bg1"/>
                </a:solidFill>
              </a:rPr>
              <a:t>Matters immediately stopped being dealt with in Court</a:t>
            </a:r>
          </a:p>
          <a:p>
            <a:r>
              <a:rPr lang="en-CA" sz="1800" dirty="0" smtClean="0">
                <a:solidFill>
                  <a:schemeClr val="bg1"/>
                </a:solidFill>
              </a:rPr>
              <a:t>All new charges subjected to presumptive remands (five weeks at a time)</a:t>
            </a:r>
          </a:p>
          <a:p>
            <a:r>
              <a:rPr lang="en-CA" sz="1800" dirty="0" smtClean="0">
                <a:solidFill>
                  <a:schemeClr val="bg1"/>
                </a:solidFill>
              </a:rPr>
              <a:t>“In person” Court ceased</a:t>
            </a:r>
          </a:p>
          <a:p>
            <a:r>
              <a:rPr lang="en-CA" sz="1800" dirty="0" smtClean="0">
                <a:solidFill>
                  <a:schemeClr val="bg1"/>
                </a:solidFill>
              </a:rPr>
              <a:t>1918 precedent: Public Safety comes first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E915377-B314-F042-AB89-401C7A14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7769" y="3148874"/>
            <a:ext cx="6130664" cy="90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C77558-8F2F-814D-BB7B-8F39C773E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94" y="2683633"/>
            <a:ext cx="387226" cy="38851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sz="2800" spc="352" dirty="0" smtClean="0">
                <a:solidFill>
                  <a:srgbClr val="FFCC06"/>
                </a:solidFill>
                <a:latin typeface="Malgun Gothic" pitchFamily="34" charset="-127"/>
                <a:ea typeface="Malgun Gothic" pitchFamily="34" charset="-127"/>
                <a:cs typeface="Arial" panose="020B0604020202020204" pitchFamily="34" charset="0"/>
              </a:rPr>
              <a:t>Residual Impacts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69975" y="705644"/>
            <a:ext cx="4859536" cy="2209800"/>
          </a:xfrm>
        </p:spPr>
        <p:txBody>
          <a:bodyPr>
            <a:normAutofit/>
          </a:bodyPr>
          <a:lstStyle/>
          <a:p>
            <a:r>
              <a:rPr lang="en-CA" sz="1200" dirty="0" smtClean="0">
                <a:solidFill>
                  <a:schemeClr val="bg1"/>
                </a:solidFill>
              </a:rPr>
              <a:t>Backlog in attendance</a:t>
            </a:r>
            <a:endParaRPr lang="en-CA" sz="1200" dirty="0">
              <a:solidFill>
                <a:schemeClr val="bg1"/>
              </a:solidFill>
            </a:endParaRPr>
          </a:p>
          <a:p>
            <a:r>
              <a:rPr lang="en-CA" sz="1200" dirty="0">
                <a:solidFill>
                  <a:schemeClr val="bg1"/>
                </a:solidFill>
              </a:rPr>
              <a:t>Alternatives to “in person” attendance at court</a:t>
            </a:r>
          </a:p>
          <a:p>
            <a:r>
              <a:rPr lang="en-CA" sz="1200" dirty="0">
                <a:solidFill>
                  <a:schemeClr val="bg1"/>
                </a:solidFill>
              </a:rPr>
              <a:t>Additional tiers in POA Court</a:t>
            </a:r>
          </a:p>
          <a:p>
            <a:r>
              <a:rPr lang="en-CA" sz="1200" dirty="0">
                <a:solidFill>
                  <a:schemeClr val="bg1"/>
                </a:solidFill>
              </a:rPr>
              <a:t>Telephone and Digital Resolution (</a:t>
            </a:r>
            <a:r>
              <a:rPr lang="en-CA" sz="1200" dirty="0" smtClean="0">
                <a:solidFill>
                  <a:schemeClr val="bg1"/>
                </a:solidFill>
              </a:rPr>
              <a:t>Provincial Offence matters)</a:t>
            </a:r>
            <a:endParaRPr lang="en-CA" sz="1200" dirty="0">
              <a:solidFill>
                <a:schemeClr val="bg1"/>
              </a:solidFill>
            </a:endParaRPr>
          </a:p>
          <a:p>
            <a:r>
              <a:rPr lang="en-CA" sz="1200" dirty="0">
                <a:solidFill>
                  <a:schemeClr val="bg1"/>
                </a:solidFill>
              </a:rPr>
              <a:t>Virtual Court appearances and timelines</a:t>
            </a:r>
          </a:p>
          <a:p>
            <a:r>
              <a:rPr lang="en-CA" sz="1200" dirty="0">
                <a:solidFill>
                  <a:schemeClr val="bg1"/>
                </a:solidFill>
              </a:rPr>
              <a:t>Fingerprints </a:t>
            </a:r>
          </a:p>
          <a:p>
            <a:r>
              <a:rPr lang="en-CA" sz="1200" dirty="0">
                <a:solidFill>
                  <a:schemeClr val="bg1"/>
                </a:solidFill>
              </a:rPr>
              <a:t>Digitization of archaic methods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E915377-B314-F042-AB89-401C7A14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769" y="3148874"/>
            <a:ext cx="6130664" cy="90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C77558-8F2F-814D-BB7B-8F39C773E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94" y="2683633"/>
            <a:ext cx="387226" cy="38851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sz="2800" spc="352" dirty="0" smtClean="0">
                <a:solidFill>
                  <a:srgbClr val="FFCC06"/>
                </a:solidFill>
                <a:latin typeface="Malgun Gothic" pitchFamily="34" charset="-127"/>
                <a:ea typeface="Malgun Gothic" pitchFamily="34" charset="-127"/>
                <a:cs typeface="Arial" panose="020B0604020202020204" pitchFamily="34" charset="0"/>
              </a:rPr>
              <a:t>Identified Solutions 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69975" y="705644"/>
            <a:ext cx="4859536" cy="2209800"/>
          </a:xfrm>
        </p:spPr>
        <p:txBody>
          <a:bodyPr>
            <a:norm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T</a:t>
            </a:r>
            <a:r>
              <a:rPr lang="en-CA" sz="1200" dirty="0" smtClean="0">
                <a:solidFill>
                  <a:schemeClr val="bg1"/>
                </a:solidFill>
              </a:rPr>
              <a:t>ouchpoints  between the Ministry of the Attorney General, the Judiciary and HRPS </a:t>
            </a:r>
          </a:p>
          <a:p>
            <a:r>
              <a:rPr lang="en-CA" sz="1200" dirty="0" smtClean="0">
                <a:solidFill>
                  <a:schemeClr val="bg1"/>
                </a:solidFill>
              </a:rPr>
              <a:t>Opportunities </a:t>
            </a:r>
            <a:r>
              <a:rPr lang="en-CA" sz="1200" dirty="0">
                <a:solidFill>
                  <a:schemeClr val="bg1"/>
                </a:solidFill>
              </a:rPr>
              <a:t>for improved efficiencies in the Justice System </a:t>
            </a:r>
          </a:p>
          <a:p>
            <a:r>
              <a:rPr lang="en-CA" sz="1200" dirty="0" smtClean="0">
                <a:solidFill>
                  <a:schemeClr val="bg1"/>
                </a:solidFill>
              </a:rPr>
              <a:t>Electronic transfer system for briefs and </a:t>
            </a:r>
            <a:r>
              <a:rPr lang="en-CA" sz="1200" smtClean="0">
                <a:solidFill>
                  <a:schemeClr val="bg1"/>
                </a:solidFill>
              </a:rPr>
              <a:t>associated documents. </a:t>
            </a:r>
          </a:p>
          <a:p>
            <a:r>
              <a:rPr lang="en-CA" sz="1200" dirty="0" smtClean="0">
                <a:solidFill>
                  <a:schemeClr val="bg1"/>
                </a:solidFill>
              </a:rPr>
              <a:t>Preliminary </a:t>
            </a:r>
            <a:r>
              <a:rPr lang="en-CA" sz="1200" dirty="0">
                <a:solidFill>
                  <a:schemeClr val="bg1"/>
                </a:solidFill>
              </a:rPr>
              <a:t>activities have been identified and through the use of modernization processes have been created that may remain after </a:t>
            </a:r>
            <a:r>
              <a:rPr lang="en-CA" sz="1200" dirty="0" err="1">
                <a:solidFill>
                  <a:schemeClr val="bg1"/>
                </a:solidFill>
              </a:rPr>
              <a:t>Covid</a:t>
            </a:r>
            <a:r>
              <a:rPr lang="en-CA" sz="1200" dirty="0">
                <a:solidFill>
                  <a:schemeClr val="bg1"/>
                </a:solidFill>
              </a:rPr>
              <a:t> is in our past.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96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E915377-B314-F042-AB89-401C7A14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769" y="3148874"/>
            <a:ext cx="6130664" cy="90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C77558-8F2F-814D-BB7B-8F39C773E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94" y="2683633"/>
            <a:ext cx="387226" cy="38851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sz="2800" spc="352" dirty="0" smtClean="0">
                <a:solidFill>
                  <a:srgbClr val="FFCC06"/>
                </a:solidFill>
                <a:latin typeface="Malgun Gothic" pitchFamily="34" charset="-127"/>
                <a:ea typeface="Malgun Gothic" pitchFamily="34" charset="-127"/>
                <a:cs typeface="Arial" panose="020B0604020202020204" pitchFamily="34" charset="0"/>
              </a:rPr>
              <a:t>Identified Solutions 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69975" y="705644"/>
            <a:ext cx="4859536" cy="2209800"/>
          </a:xfrm>
        </p:spPr>
        <p:txBody>
          <a:bodyPr>
            <a:normAutofit/>
          </a:bodyPr>
          <a:lstStyle/>
          <a:p>
            <a:r>
              <a:rPr lang="en-CA" sz="1200" dirty="0">
                <a:solidFill>
                  <a:schemeClr val="bg1"/>
                </a:solidFill>
              </a:rPr>
              <a:t>The reaction to the virus and need to social distance has created opportunities for improved efficiencies in the Justice System </a:t>
            </a:r>
          </a:p>
          <a:p>
            <a:r>
              <a:rPr lang="en-CA" sz="1200" dirty="0">
                <a:solidFill>
                  <a:schemeClr val="bg1"/>
                </a:solidFill>
              </a:rPr>
              <a:t>Paper briefs and documents in general have been eliminated for the more clean and efficient electronic transfer and presentation of information</a:t>
            </a:r>
          </a:p>
          <a:p>
            <a:r>
              <a:rPr lang="en-CA" sz="1200" dirty="0">
                <a:solidFill>
                  <a:schemeClr val="bg1"/>
                </a:solidFill>
              </a:rPr>
              <a:t>Preliminary activities have been identified and through the use of modernization processes have been created that may remain after </a:t>
            </a:r>
            <a:r>
              <a:rPr lang="en-CA" sz="1200" dirty="0" err="1">
                <a:solidFill>
                  <a:schemeClr val="bg1"/>
                </a:solidFill>
              </a:rPr>
              <a:t>Covid</a:t>
            </a:r>
            <a:r>
              <a:rPr lang="en-CA" sz="1200" dirty="0">
                <a:solidFill>
                  <a:schemeClr val="bg1"/>
                </a:solidFill>
              </a:rPr>
              <a:t> is in our past.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96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7E915377-B314-F042-AB89-401C7A14D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769" y="3148874"/>
            <a:ext cx="6130664" cy="90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BC77558-8F2F-814D-BB7B-8F39C773E3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94" y="2683633"/>
            <a:ext cx="387226" cy="388517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sz="2800" spc="352" dirty="0" smtClean="0">
                <a:solidFill>
                  <a:srgbClr val="FFCC06"/>
                </a:solidFill>
                <a:latin typeface="Malgun Gothic" pitchFamily="34" charset="-127"/>
                <a:ea typeface="Malgun Gothic" pitchFamily="34" charset="-127"/>
                <a:cs typeface="Arial" panose="020B0604020202020204" pitchFamily="34" charset="0"/>
              </a:rPr>
              <a:t>Court Re-Opening Plan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34244"/>
            <a:ext cx="5105400" cy="112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6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8105" y="2557786"/>
            <a:ext cx="5343240" cy="28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2"/>
              </a:lnSpc>
            </a:pPr>
            <a:r>
              <a:rPr lang="en-US" sz="1893" b="1" spc="238" dirty="0">
                <a:solidFill>
                  <a:srgbClr val="FFCC0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HALTON REGIONAL POLICE SERVICE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991" y="2882389"/>
            <a:ext cx="5613214" cy="89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"/>
              </a:lnSpc>
            </a:pPr>
            <a:r>
              <a:rPr lang="en-US" sz="594" spc="190" dirty="0">
                <a:solidFill>
                  <a:srgbClr val="FFFFFF"/>
                </a:solidFill>
                <a:latin typeface="Open Sans"/>
              </a:rPr>
              <a:t>905-825-4777 | WWW.HALTONPOLICE.CA| 911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FF33F0A0-827C-DA4C-B149-41BF72A1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7769" y="3148874"/>
            <a:ext cx="6130664" cy="90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E5B39A5-0EDE-9741-8FF0-04E331BCE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20" y="1302030"/>
            <a:ext cx="1082010" cy="1085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44649</TotalTime>
  <Words>451</Words>
  <Application>Microsoft Office PowerPoint</Application>
  <PresentationFormat>Custom</PresentationFormat>
  <Paragraphs>43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Arial Narrow</vt:lpstr>
      <vt:lpstr>Malgun Gothic</vt:lpstr>
      <vt:lpstr>Century Gothic</vt:lpstr>
      <vt:lpstr>Open Sans</vt:lpstr>
      <vt:lpstr>Office Theme</vt:lpstr>
      <vt:lpstr>PowerPoint Presentation</vt:lpstr>
      <vt:lpstr>PowerPoint Presentation</vt:lpstr>
      <vt:lpstr>PowerPoint Presentation</vt:lpstr>
      <vt:lpstr>Residual Impacts</vt:lpstr>
      <vt:lpstr>Identified Solutions </vt:lpstr>
      <vt:lpstr>Identified Solutions </vt:lpstr>
      <vt:lpstr>Court Re-Opening Plan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Hartman, Jennifer</dc:creator>
  <cp:lastModifiedBy>Laframboise, Anita</cp:lastModifiedBy>
  <cp:revision>181</cp:revision>
  <dcterms:created xsi:type="dcterms:W3CDTF">2006-08-16T00:00:00Z</dcterms:created>
  <dcterms:modified xsi:type="dcterms:W3CDTF">2020-11-26T14:19:33Z</dcterms:modified>
  <dc:identifier>DADdsNRJ6cg</dc:identifier>
</cp:coreProperties>
</file>